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8239a25e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8239a25e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8239a25e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78239a25e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8239a25e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8239a25e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8239a25e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8239a25e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8239a25e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8239a25e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8239a25e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8239a25e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78239a25e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78239a25e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8239a25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8239a25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8239a25e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8239a25e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8239a25e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8239a25e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8239a25e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8239a25e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8239a25e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8239a25e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8239a25e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8239a25e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8239a25e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8239a25e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8239a25e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8239a25e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arxiv.org/pdf/1907.09408.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4664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300"/>
              </a:spcAft>
              <a:buClr>
                <a:schemeClr val="dk1"/>
              </a:buClr>
              <a:buSzPts val="1100"/>
              <a:buFont typeface="Arial"/>
              <a:buNone/>
            </a:pPr>
            <a:r>
              <a:rPr b="1" lang="en" sz="3600"/>
              <a:t>Analysis of Deep Learning-based Object Detection: A Survey</a:t>
            </a:r>
            <a:endParaRPr b="1" sz="6200"/>
          </a:p>
        </p:txBody>
      </p:sp>
      <p:sp>
        <p:nvSpPr>
          <p:cNvPr id="55" name="Google Shape;55;p13"/>
          <p:cNvSpPr txBox="1"/>
          <p:nvPr>
            <p:ph idx="1" type="subTitle"/>
          </p:nvPr>
        </p:nvSpPr>
        <p:spPr>
          <a:xfrm>
            <a:off x="311700" y="3302575"/>
            <a:ext cx="8520600" cy="1054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000000"/>
                </a:solidFill>
              </a:rPr>
              <a:t>Monica Dommaraju</a:t>
            </a:r>
            <a:endParaRPr>
              <a:solidFill>
                <a:srgbClr val="000000"/>
              </a:solidFill>
            </a:endParaRPr>
          </a:p>
          <a:p>
            <a:pPr indent="0" lvl="0" marL="0" rtl="0" algn="r">
              <a:spcBef>
                <a:spcPts val="0"/>
              </a:spcBef>
              <a:spcAft>
                <a:spcPts val="0"/>
              </a:spcAft>
              <a:buNone/>
            </a:pPr>
            <a:r>
              <a:rPr lang="en">
                <a:solidFill>
                  <a:srgbClr val="000000"/>
                </a:solidFill>
              </a:rPr>
              <a:t>San Jose State University</a:t>
            </a:r>
            <a:endParaRPr>
              <a:solidFill>
                <a:srgbClr val="000000"/>
              </a:solidFill>
            </a:endParaRPr>
          </a:p>
          <a:p>
            <a:pPr indent="0" lvl="0" marL="0" rtl="0" algn="r">
              <a:spcBef>
                <a:spcPts val="0"/>
              </a:spcBef>
              <a:spcAft>
                <a:spcPts val="0"/>
              </a:spcAft>
              <a:buNone/>
            </a:pPr>
            <a:r>
              <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175775"/>
            <a:ext cx="8520600" cy="5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Datasets and Metrics</a:t>
            </a:r>
            <a:endParaRPr b="1"/>
          </a:p>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b="1" lang="en" sz="2000"/>
              <a:t>PASCAL VOC dataset</a:t>
            </a:r>
            <a:endParaRPr b="1" sz="2000"/>
          </a:p>
          <a:p>
            <a:pPr indent="-330200" lvl="1" marL="914400" rtl="0" algn="l">
              <a:spcBef>
                <a:spcPts val="0"/>
              </a:spcBef>
              <a:spcAft>
                <a:spcPts val="0"/>
              </a:spcAft>
              <a:buSzPts val="1600"/>
              <a:buFont typeface="Georgia"/>
              <a:buChar char="○"/>
            </a:pPr>
            <a:r>
              <a:rPr lang="en" sz="1600">
                <a:latin typeface="Georgia"/>
                <a:ea typeface="Georgia"/>
                <a:cs typeface="Georgia"/>
                <a:sym typeface="Georgia"/>
              </a:rPr>
              <a:t>It contains 20 object categories (such as person, bicycle, bird, bottle, dog, etc.) spread over 11,000 images. The 20 categories can be considered as 4 main branches-vehicles, animals, household objects and people. </a:t>
            </a:r>
            <a:endParaRPr sz="1600">
              <a:latin typeface="Georgia"/>
              <a:ea typeface="Georgia"/>
              <a:cs typeface="Georgia"/>
              <a:sym typeface="Georgia"/>
            </a:endParaRPr>
          </a:p>
          <a:p>
            <a:pPr indent="-330200" lvl="1" marL="914400" rtl="0" algn="l">
              <a:spcBef>
                <a:spcPts val="0"/>
              </a:spcBef>
              <a:spcAft>
                <a:spcPts val="0"/>
              </a:spcAft>
              <a:buSzPts val="1600"/>
              <a:buFont typeface="Georgia"/>
              <a:buChar char="○"/>
            </a:pPr>
            <a:r>
              <a:rPr lang="en" sz="1600">
                <a:latin typeface="Georgia"/>
                <a:ea typeface="Georgia"/>
                <a:cs typeface="Georgia"/>
                <a:sym typeface="Georgia"/>
              </a:rPr>
              <a:t>For the VOC2007 criteria, the interpolated average precision was used to evaluate both classification and detection. Sample images from a pascal dataset are provided below.</a:t>
            </a:r>
            <a:endParaRPr sz="1600">
              <a:latin typeface="Georgia"/>
              <a:ea typeface="Georgia"/>
              <a:cs typeface="Georgia"/>
              <a:sym typeface="Georgia"/>
            </a:endParaRPr>
          </a:p>
          <a:p>
            <a:pPr indent="0" lvl="0" marL="91440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t/>
            </a:r>
            <a:endParaRPr/>
          </a:p>
          <a:p>
            <a:pPr indent="0" lvl="0" marL="914400" rtl="0" algn="l">
              <a:spcBef>
                <a:spcPts val="0"/>
              </a:spcBef>
              <a:spcAft>
                <a:spcPts val="0"/>
              </a:spcAft>
              <a:buNone/>
            </a:pPr>
            <a:r>
              <a:t/>
            </a:r>
            <a:endParaRPr sz="2000"/>
          </a:p>
        </p:txBody>
      </p:sp>
      <p:pic>
        <p:nvPicPr>
          <p:cNvPr id="109" name="Google Shape;109;p22"/>
          <p:cNvPicPr preferRelativeResize="0"/>
          <p:nvPr/>
        </p:nvPicPr>
        <p:blipFill>
          <a:blip r:embed="rId3">
            <a:alphaModFix/>
          </a:blip>
          <a:stretch>
            <a:fillRect/>
          </a:stretch>
        </p:blipFill>
        <p:spPr>
          <a:xfrm>
            <a:off x="1133000" y="2946075"/>
            <a:ext cx="6048375" cy="1838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t>MS COCO benchmark</a:t>
            </a:r>
            <a:endParaRPr b="1" sz="2000"/>
          </a:p>
          <a:p>
            <a:pPr indent="0" lvl="0" marL="457200" rtl="0" algn="l">
              <a:spcBef>
                <a:spcPts val="0"/>
              </a:spcBef>
              <a:spcAft>
                <a:spcPts val="0"/>
              </a:spcAft>
              <a:buNone/>
            </a:pPr>
            <a:r>
              <a:t/>
            </a:r>
            <a:endParaRPr b="1" sz="2000"/>
          </a:p>
          <a:p>
            <a:pPr indent="0" lvl="0" marL="457200" rtl="0" algn="l">
              <a:lnSpc>
                <a:spcPct val="115000"/>
              </a:lnSpc>
              <a:spcBef>
                <a:spcPts val="0"/>
              </a:spcBef>
              <a:spcAft>
                <a:spcPts val="0"/>
              </a:spcAft>
              <a:buNone/>
            </a:pPr>
            <a:r>
              <a:rPr lang="en" sz="1600">
                <a:latin typeface="Georgia"/>
                <a:ea typeface="Georgia"/>
                <a:cs typeface="Georgia"/>
                <a:sym typeface="Georgia"/>
              </a:rPr>
              <a:t>The Microsoft Common Objects in Context (MS COCO) dataset for detecting and segmenting objects found in everyday life in their natural environments contains 91 common object categories with 82 of them having more than 5,000 labeled instances.</a:t>
            </a:r>
            <a:r>
              <a:rPr lang="en" sz="1800">
                <a:latin typeface="Georgia"/>
                <a:ea typeface="Georgia"/>
                <a:cs typeface="Georgia"/>
                <a:sym typeface="Georgia"/>
              </a:rPr>
              <a:t> </a:t>
            </a:r>
            <a:r>
              <a:rPr lang="en" sz="1600">
                <a:latin typeface="Georgia"/>
                <a:ea typeface="Georgia"/>
                <a:cs typeface="Georgia"/>
                <a:sym typeface="Georgia"/>
              </a:rPr>
              <a:t>In total the dataset has 2,500,000 labeled instances in 328,000 images.</a:t>
            </a:r>
            <a:endParaRPr sz="1600">
              <a:latin typeface="Georgia"/>
              <a:ea typeface="Georgia"/>
              <a:cs typeface="Georgia"/>
              <a:sym typeface="Georgia"/>
            </a:endParaRPr>
          </a:p>
          <a:p>
            <a:pPr indent="0" lvl="0" marL="457200" rtl="0" algn="l">
              <a:spcBef>
                <a:spcPts val="0"/>
              </a:spcBef>
              <a:spcAft>
                <a:spcPts val="0"/>
              </a:spcAft>
              <a:buNone/>
            </a:pPr>
            <a:r>
              <a:t/>
            </a:r>
            <a:endParaRPr sz="2000"/>
          </a:p>
          <a:p>
            <a:pPr indent="0" lvl="0" marL="0" rtl="0" algn="l">
              <a:spcBef>
                <a:spcPts val="0"/>
              </a:spcBef>
              <a:spcAft>
                <a:spcPts val="0"/>
              </a:spcAft>
              <a:buNone/>
            </a:pPr>
            <a:r>
              <a:t/>
            </a:r>
            <a:endParaRPr/>
          </a:p>
        </p:txBody>
      </p:sp>
      <p:pic>
        <p:nvPicPr>
          <p:cNvPr id="115" name="Google Shape;115;p23"/>
          <p:cNvPicPr preferRelativeResize="0"/>
          <p:nvPr/>
        </p:nvPicPr>
        <p:blipFill>
          <a:blip r:embed="rId3">
            <a:alphaModFix/>
          </a:blip>
          <a:stretch>
            <a:fillRect/>
          </a:stretch>
        </p:blipFill>
        <p:spPr>
          <a:xfrm>
            <a:off x="1456775" y="2761275"/>
            <a:ext cx="5772150" cy="1781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en" sz="2000"/>
              <a:t>ImageNet benchmark</a:t>
            </a:r>
            <a:endParaRPr b="1" sz="2000"/>
          </a:p>
          <a:p>
            <a:pPr indent="0" lvl="0" marL="457200" rtl="0" algn="l">
              <a:spcBef>
                <a:spcPts val="0"/>
              </a:spcBef>
              <a:spcAft>
                <a:spcPts val="0"/>
              </a:spcAft>
              <a:buNone/>
            </a:pPr>
            <a:r>
              <a:t/>
            </a:r>
            <a:endParaRPr b="1" sz="2000"/>
          </a:p>
          <a:p>
            <a:pPr indent="0" lvl="0" marL="457200" rtl="0" algn="l">
              <a:lnSpc>
                <a:spcPct val="115000"/>
              </a:lnSpc>
              <a:spcBef>
                <a:spcPts val="0"/>
              </a:spcBef>
              <a:spcAft>
                <a:spcPts val="0"/>
              </a:spcAft>
              <a:buNone/>
            </a:pPr>
            <a:r>
              <a:rPr lang="en" sz="1600">
                <a:latin typeface="Georgia"/>
                <a:ea typeface="Georgia"/>
                <a:cs typeface="Georgia"/>
                <a:sym typeface="Georgia"/>
              </a:rPr>
              <a:t>The ILSVRC task of object detection evaluates the ability of an algorithm to name and localize all instances of all target objects present in an image. ILSVRC2014 has 200 object classes and nearly 450k training images, 20k validation images and 40k test images.</a:t>
            </a:r>
            <a:endParaRPr sz="1600">
              <a:latin typeface="Georgia"/>
              <a:ea typeface="Georgia"/>
              <a:cs typeface="Georgia"/>
              <a:sym typeface="Georgia"/>
            </a:endParaRPr>
          </a:p>
          <a:p>
            <a:pPr indent="0" lvl="0" marL="457200" rtl="0" algn="l">
              <a:lnSpc>
                <a:spcPct val="115000"/>
              </a:lnSpc>
              <a:spcBef>
                <a:spcPts val="0"/>
              </a:spcBef>
              <a:spcAft>
                <a:spcPts val="0"/>
              </a:spcAft>
              <a:buNone/>
            </a:pPr>
            <a:r>
              <a:t/>
            </a:r>
            <a:endParaRPr b="1" sz="2000">
              <a:latin typeface="Georgia"/>
              <a:ea typeface="Georgia"/>
              <a:cs typeface="Georgia"/>
              <a:sym typeface="Georgia"/>
            </a:endParaRPr>
          </a:p>
          <a:p>
            <a:pPr indent="0" lvl="0" marL="457200" rtl="0" algn="l">
              <a:spcBef>
                <a:spcPts val="0"/>
              </a:spcBef>
              <a:spcAft>
                <a:spcPts val="0"/>
              </a:spcAft>
              <a:buNone/>
            </a:pPr>
            <a:r>
              <a:rPr b="1" lang="en" sz="2000"/>
              <a:t>Open Images V5</a:t>
            </a:r>
            <a:endParaRPr b="1" sz="2000"/>
          </a:p>
          <a:p>
            <a:pPr indent="0" lvl="0" marL="457200" rtl="0" algn="l">
              <a:spcBef>
                <a:spcPts val="0"/>
              </a:spcBef>
              <a:spcAft>
                <a:spcPts val="0"/>
              </a:spcAft>
              <a:buNone/>
            </a:pPr>
            <a:r>
              <a:t/>
            </a:r>
            <a:endParaRPr b="1" sz="2000"/>
          </a:p>
          <a:p>
            <a:pPr indent="0" lvl="0" marL="457200" rtl="0" algn="l">
              <a:spcBef>
                <a:spcPts val="0"/>
              </a:spcBef>
              <a:spcAft>
                <a:spcPts val="0"/>
              </a:spcAft>
              <a:buNone/>
            </a:pPr>
            <a:r>
              <a:rPr lang="en" sz="1600">
                <a:latin typeface="Georgia"/>
                <a:ea typeface="Georgia"/>
                <a:cs typeface="Georgia"/>
                <a:sym typeface="Georgia"/>
              </a:rPr>
              <a:t>Open Images is a dataset of 9.2M images annotated with image-level labels, object bounding boxes, object segmentation masks, and visual relationships. Open Images V5 contains a total of 16M bounding boxes for 600 object classes on 1.9M images, which makes it the largest existing dataset with object location annotations. </a:t>
            </a:r>
            <a:endParaRPr sz="1600">
              <a:latin typeface="Georgia"/>
              <a:ea typeface="Georgia"/>
              <a:cs typeface="Georgia"/>
              <a:sym typeface="Georgia"/>
            </a:endParaRPr>
          </a:p>
          <a:p>
            <a:pPr indent="0" lvl="0" marL="457200" rtl="0" algn="l">
              <a:lnSpc>
                <a:spcPct val="115000"/>
              </a:lnSpc>
              <a:spcBef>
                <a:spcPts val="0"/>
              </a:spcBef>
              <a:spcAft>
                <a:spcPts val="0"/>
              </a:spcAft>
              <a:buClr>
                <a:schemeClr val="dk1"/>
              </a:buClr>
              <a:buSzPts val="1100"/>
              <a:buFont typeface="Arial"/>
              <a:buNone/>
            </a:pPr>
            <a:r>
              <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p:txBody>
      </p:sp>
      <p:sp>
        <p:nvSpPr>
          <p:cNvPr id="121" name="Google Shape;121;p24"/>
          <p:cNvSpPr txBox="1"/>
          <p:nvPr/>
        </p:nvSpPr>
        <p:spPr>
          <a:xfrm flipH="1">
            <a:off x="-222000" y="1813200"/>
            <a:ext cx="533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Analysis of general image object detection methods </a:t>
            </a:r>
            <a:endParaRPr b="1"/>
          </a:p>
          <a:p>
            <a:pPr indent="0" lvl="0" marL="9144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Increasing localization accuracy</a:t>
            </a:r>
            <a:endParaRPr sz="2000"/>
          </a:p>
          <a:p>
            <a:pPr indent="-355600" lvl="0" marL="457200" rtl="0" algn="l">
              <a:spcBef>
                <a:spcPts val="0"/>
              </a:spcBef>
              <a:spcAft>
                <a:spcPts val="0"/>
              </a:spcAft>
              <a:buSzPts val="2000"/>
              <a:buChar char="●"/>
            </a:pPr>
            <a:r>
              <a:rPr lang="en" sz="2000"/>
              <a:t>Solving negatives-positives imbalance issue</a:t>
            </a:r>
            <a:endParaRPr sz="2000"/>
          </a:p>
          <a:p>
            <a:pPr indent="-355600" lvl="0" marL="457200" rtl="0" algn="l">
              <a:spcBef>
                <a:spcPts val="0"/>
              </a:spcBef>
              <a:spcAft>
                <a:spcPts val="0"/>
              </a:spcAft>
              <a:buSzPts val="2000"/>
              <a:buChar char="●"/>
            </a:pPr>
            <a:r>
              <a:rPr lang="en" sz="2000"/>
              <a:t>Improving post-processing NMS methods</a:t>
            </a:r>
            <a:endParaRPr sz="2000"/>
          </a:p>
          <a:p>
            <a:pPr indent="-355600" lvl="0" marL="457200" rtl="0" algn="l">
              <a:spcBef>
                <a:spcPts val="0"/>
              </a:spcBef>
              <a:spcAft>
                <a:spcPts val="0"/>
              </a:spcAft>
              <a:buSzPts val="2000"/>
              <a:buChar char="●"/>
            </a:pPr>
            <a:r>
              <a:rPr lang="en" sz="2000"/>
              <a:t>Combining one-stage and two-stage detectors to make good results</a:t>
            </a:r>
            <a:endParaRPr sz="2000"/>
          </a:p>
          <a:p>
            <a:pPr indent="-355600" lvl="0" marL="457200" rtl="0" algn="l">
              <a:spcBef>
                <a:spcPts val="0"/>
              </a:spcBef>
              <a:spcAft>
                <a:spcPts val="0"/>
              </a:spcAft>
              <a:buSzPts val="2000"/>
              <a:buChar char="●"/>
            </a:pPr>
            <a:r>
              <a:rPr lang="en" sz="2000"/>
              <a:t>Complicated scene solutions</a:t>
            </a:r>
            <a:endParaRPr sz="2000"/>
          </a:p>
          <a:p>
            <a:pPr indent="-355600" lvl="0" marL="457200" rtl="0" algn="l">
              <a:spcBef>
                <a:spcPts val="0"/>
              </a:spcBef>
              <a:spcAft>
                <a:spcPts val="0"/>
              </a:spcAft>
              <a:buSzPts val="2000"/>
              <a:buChar char="●"/>
            </a:pPr>
            <a:r>
              <a:rPr lang="en" sz="2000"/>
              <a:t>Anchor-free</a:t>
            </a:r>
            <a:endParaRPr sz="2000"/>
          </a:p>
          <a:p>
            <a:pPr indent="-355600" lvl="0" marL="457200" rtl="0" algn="l">
              <a:spcBef>
                <a:spcPts val="0"/>
              </a:spcBef>
              <a:spcAft>
                <a:spcPts val="0"/>
              </a:spcAft>
              <a:buSzPts val="2000"/>
              <a:buChar char="●"/>
            </a:pPr>
            <a:r>
              <a:rPr lang="en" sz="2000"/>
              <a:t>Training from scratch</a:t>
            </a:r>
            <a:endParaRPr sz="2000"/>
          </a:p>
          <a:p>
            <a:pPr indent="-355600" lvl="0" marL="457200" rtl="0" algn="l">
              <a:spcBef>
                <a:spcPts val="0"/>
              </a:spcBef>
              <a:spcAft>
                <a:spcPts val="0"/>
              </a:spcAft>
              <a:buSzPts val="2000"/>
              <a:buChar char="●"/>
            </a:pPr>
            <a:r>
              <a:rPr lang="en" sz="2000"/>
              <a:t>Designing new architecture</a:t>
            </a:r>
            <a:endParaRPr sz="2000"/>
          </a:p>
          <a:p>
            <a:pPr indent="-355600" lvl="0" marL="457200" rtl="0" algn="l">
              <a:spcBef>
                <a:spcPts val="0"/>
              </a:spcBef>
              <a:spcAft>
                <a:spcPts val="0"/>
              </a:spcAft>
              <a:buSzPts val="2000"/>
              <a:buChar char="●"/>
            </a:pPr>
            <a:r>
              <a:rPr lang="en" sz="2000"/>
              <a:t>Speeding up detection</a:t>
            </a:r>
            <a:endParaRPr sz="2000"/>
          </a:p>
          <a:p>
            <a:pPr indent="-355600" lvl="0" marL="457200" rtl="0" algn="l">
              <a:spcBef>
                <a:spcPts val="0"/>
              </a:spcBef>
              <a:spcAft>
                <a:spcPts val="0"/>
              </a:spcAft>
              <a:buSzPts val="2000"/>
              <a:buChar char="●"/>
            </a:pPr>
            <a:r>
              <a:rPr lang="en" sz="2000"/>
              <a:t>Achieving Fast and Accurate Detections</a:t>
            </a:r>
            <a:endParaRPr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6"/>
          <p:cNvSpPr txBox="1"/>
          <p:nvPr>
            <p:ph type="title"/>
          </p:nvPr>
        </p:nvSpPr>
        <p:spPr>
          <a:xfrm>
            <a:off x="311700" y="83250"/>
            <a:ext cx="8520600" cy="68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 Applications</a:t>
            </a:r>
            <a:endParaRPr b="1"/>
          </a:p>
          <a:p>
            <a:pPr indent="0" lvl="0" marL="0" rtl="0" algn="l">
              <a:spcBef>
                <a:spcPts val="0"/>
              </a:spcBef>
              <a:spcAft>
                <a:spcPts val="0"/>
              </a:spcAft>
              <a:buNone/>
            </a:pPr>
            <a:r>
              <a:t/>
            </a:r>
            <a:endParaRPr/>
          </a:p>
          <a:p>
            <a:pPr indent="-355600" lvl="0" marL="457200" rtl="0" algn="l">
              <a:spcBef>
                <a:spcPts val="0"/>
              </a:spcBef>
              <a:spcAft>
                <a:spcPts val="0"/>
              </a:spcAft>
              <a:buSzPts val="2000"/>
              <a:buChar char="●"/>
            </a:pPr>
            <a:r>
              <a:rPr b="1" lang="en" sz="2000"/>
              <a:t>Security field</a:t>
            </a:r>
            <a:endParaRPr b="1" sz="2000"/>
          </a:p>
          <a:p>
            <a:pPr indent="-355600" lvl="1" marL="914400" rtl="0" algn="l">
              <a:spcBef>
                <a:spcPts val="0"/>
              </a:spcBef>
              <a:spcAft>
                <a:spcPts val="0"/>
              </a:spcAft>
              <a:buSzPts val="2000"/>
              <a:buChar char="○"/>
            </a:pPr>
            <a:r>
              <a:rPr lang="en" sz="2000"/>
              <a:t>Face detection</a:t>
            </a:r>
            <a:endParaRPr sz="2000"/>
          </a:p>
          <a:p>
            <a:pPr indent="-355600" lvl="1" marL="914400" rtl="0" algn="l">
              <a:spcBef>
                <a:spcPts val="0"/>
              </a:spcBef>
              <a:spcAft>
                <a:spcPts val="0"/>
              </a:spcAft>
              <a:buSzPts val="2000"/>
              <a:buChar char="○"/>
            </a:pPr>
            <a:r>
              <a:rPr lang="en" sz="2000"/>
              <a:t>Pedestrian detection</a:t>
            </a:r>
            <a:endParaRPr sz="2000"/>
          </a:p>
          <a:p>
            <a:pPr indent="-355600" lvl="1" marL="914400" rtl="0" algn="l">
              <a:spcBef>
                <a:spcPts val="0"/>
              </a:spcBef>
              <a:spcAft>
                <a:spcPts val="0"/>
              </a:spcAft>
              <a:buSzPts val="2000"/>
              <a:buChar char="○"/>
            </a:pPr>
            <a:r>
              <a:rPr lang="en" sz="2000"/>
              <a:t>Anomaly detection</a:t>
            </a:r>
            <a:endParaRPr sz="2000"/>
          </a:p>
          <a:p>
            <a:pPr indent="-355600" lvl="0" marL="457200" rtl="0" algn="l">
              <a:spcBef>
                <a:spcPts val="0"/>
              </a:spcBef>
              <a:spcAft>
                <a:spcPts val="0"/>
              </a:spcAft>
              <a:buSzPts val="2000"/>
              <a:buChar char="●"/>
            </a:pPr>
            <a:r>
              <a:rPr b="1" lang="en" sz="2000"/>
              <a:t>Military field</a:t>
            </a:r>
            <a:endParaRPr b="1" sz="2000"/>
          </a:p>
          <a:p>
            <a:pPr indent="-355600" lvl="1" marL="914400" rtl="0" algn="l">
              <a:spcBef>
                <a:spcPts val="0"/>
              </a:spcBef>
              <a:spcAft>
                <a:spcPts val="0"/>
              </a:spcAft>
              <a:buSzPts val="2000"/>
              <a:buChar char="○"/>
            </a:pPr>
            <a:r>
              <a:rPr lang="en" sz="2000"/>
              <a:t>Remote sensing object detection</a:t>
            </a:r>
            <a:endParaRPr sz="2000"/>
          </a:p>
          <a:p>
            <a:pPr indent="-355600" lvl="0" marL="457200" rtl="0" algn="l">
              <a:spcBef>
                <a:spcPts val="0"/>
              </a:spcBef>
              <a:spcAft>
                <a:spcPts val="0"/>
              </a:spcAft>
              <a:buSzPts val="2000"/>
              <a:buChar char="●"/>
            </a:pPr>
            <a:r>
              <a:rPr lang="en" sz="2000"/>
              <a:t> </a:t>
            </a:r>
            <a:r>
              <a:rPr b="1" lang="en" sz="2000"/>
              <a:t>Transportation field</a:t>
            </a:r>
            <a:endParaRPr b="1" sz="2000"/>
          </a:p>
          <a:p>
            <a:pPr indent="-355600" lvl="1" marL="914400" rtl="0" algn="l">
              <a:spcBef>
                <a:spcPts val="0"/>
              </a:spcBef>
              <a:spcAft>
                <a:spcPts val="0"/>
              </a:spcAft>
              <a:buSzPts val="2000"/>
              <a:buChar char="○"/>
            </a:pPr>
            <a:r>
              <a:rPr lang="en" sz="2000"/>
              <a:t>License plate recognition</a:t>
            </a:r>
            <a:endParaRPr sz="2000"/>
          </a:p>
          <a:p>
            <a:pPr indent="-355600" lvl="1" marL="914400" rtl="0" algn="l">
              <a:spcBef>
                <a:spcPts val="0"/>
              </a:spcBef>
              <a:spcAft>
                <a:spcPts val="0"/>
              </a:spcAft>
              <a:buSzPts val="2000"/>
              <a:buChar char="○"/>
            </a:pPr>
            <a:r>
              <a:rPr lang="en" sz="2000"/>
              <a:t>Autonomous driving</a:t>
            </a:r>
            <a:endParaRPr sz="2000"/>
          </a:p>
          <a:p>
            <a:pPr indent="-355600" lvl="1" marL="914400" rtl="0" algn="l">
              <a:spcBef>
                <a:spcPts val="0"/>
              </a:spcBef>
              <a:spcAft>
                <a:spcPts val="0"/>
              </a:spcAft>
              <a:buSzPts val="2000"/>
              <a:buChar char="○"/>
            </a:pPr>
            <a:r>
              <a:rPr lang="en" sz="2000"/>
              <a:t>traffic sign recognition</a:t>
            </a:r>
            <a:endParaRPr sz="2000"/>
          </a:p>
          <a:p>
            <a:pPr indent="-355600" lvl="0" marL="457200" rtl="0" algn="l">
              <a:spcBef>
                <a:spcPts val="0"/>
              </a:spcBef>
              <a:spcAft>
                <a:spcPts val="0"/>
              </a:spcAft>
              <a:buSzPts val="2000"/>
              <a:buChar char="●"/>
            </a:pPr>
            <a:r>
              <a:rPr b="1" lang="en" sz="2000"/>
              <a:t> Medical field</a:t>
            </a:r>
            <a:endParaRPr b="1" sz="2000"/>
          </a:p>
          <a:p>
            <a:pPr indent="-355600" lvl="1" marL="914400" rtl="0" algn="l">
              <a:spcBef>
                <a:spcPts val="0"/>
              </a:spcBef>
              <a:spcAft>
                <a:spcPts val="0"/>
              </a:spcAft>
              <a:buSzPts val="2000"/>
              <a:buChar char="○"/>
            </a:pPr>
            <a:r>
              <a:rPr lang="en" sz="2000"/>
              <a:t>Computer Aided Diagnosis (CAD) systems</a:t>
            </a:r>
            <a:endParaRPr sz="2000"/>
          </a:p>
        </p:txBody>
      </p:sp>
      <p:pic>
        <p:nvPicPr>
          <p:cNvPr id="132" name="Google Shape;132;p26"/>
          <p:cNvPicPr preferRelativeResize="0"/>
          <p:nvPr/>
        </p:nvPicPr>
        <p:blipFill>
          <a:blip r:embed="rId3">
            <a:alphaModFix/>
          </a:blip>
          <a:stretch>
            <a:fillRect/>
          </a:stretch>
        </p:blipFill>
        <p:spPr>
          <a:xfrm>
            <a:off x="5282275" y="156775"/>
            <a:ext cx="3550026" cy="216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endParaRPr b="1"/>
          </a:p>
          <a:p>
            <a:pPr indent="0" lvl="0" marL="0" rtl="0" algn="l">
              <a:spcBef>
                <a:spcPts val="0"/>
              </a:spcBef>
              <a:spcAft>
                <a:spcPts val="0"/>
              </a:spcAft>
              <a:buNone/>
            </a:pPr>
            <a:r>
              <a:t/>
            </a:r>
            <a:endParaRPr/>
          </a:p>
          <a:p>
            <a:pPr indent="-330200" lvl="0" marL="457200" rtl="0" algn="l">
              <a:lnSpc>
                <a:spcPct val="115000"/>
              </a:lnSpc>
              <a:spcBef>
                <a:spcPts val="0"/>
              </a:spcBef>
              <a:spcAft>
                <a:spcPts val="0"/>
              </a:spcAft>
              <a:buSzPts val="1600"/>
              <a:buFont typeface="Georgia"/>
              <a:buChar char="●"/>
            </a:pPr>
            <a:r>
              <a:rPr lang="en" sz="1600">
                <a:latin typeface="Georgia"/>
                <a:ea typeface="Georgia"/>
                <a:cs typeface="Georgia"/>
                <a:sym typeface="Georgia"/>
              </a:rPr>
              <a:t>Object detection has been growing rapidly with the continuous upgrading of powerful computing equipment. For achieving high accuracy and efficiency detectors is the ultimate goal of this task. </a:t>
            </a:r>
            <a:endParaRPr sz="1600">
              <a:latin typeface="Georgia"/>
              <a:ea typeface="Georgia"/>
              <a:cs typeface="Georgia"/>
              <a:sym typeface="Georgia"/>
            </a:endParaRPr>
          </a:p>
          <a:p>
            <a:pPr indent="-330200" lvl="0" marL="457200" rtl="0" algn="l">
              <a:lnSpc>
                <a:spcPct val="115000"/>
              </a:lnSpc>
              <a:spcBef>
                <a:spcPts val="0"/>
              </a:spcBef>
              <a:spcAft>
                <a:spcPts val="0"/>
              </a:spcAft>
              <a:buSzPts val="1600"/>
              <a:buFont typeface="Georgia"/>
              <a:buChar char="●"/>
            </a:pPr>
            <a:r>
              <a:rPr lang="en" sz="1600">
                <a:latin typeface="Georgia"/>
                <a:ea typeface="Georgia"/>
                <a:cs typeface="Georgia"/>
                <a:sym typeface="Georgia"/>
              </a:rPr>
              <a:t>With the increasingly powerful object detectors in the security field, military field, transportation field, medical field, and life field, the application of object detection is gradually extensive. </a:t>
            </a:r>
            <a:endParaRPr sz="1600">
              <a:latin typeface="Georgia"/>
              <a:ea typeface="Georgia"/>
              <a:cs typeface="Georgia"/>
              <a:sym typeface="Georgia"/>
            </a:endParaRPr>
          </a:p>
          <a:p>
            <a:pPr indent="-330200" lvl="0" marL="457200" rtl="0" algn="l">
              <a:lnSpc>
                <a:spcPct val="115000"/>
              </a:lnSpc>
              <a:spcBef>
                <a:spcPts val="0"/>
              </a:spcBef>
              <a:spcAft>
                <a:spcPts val="0"/>
              </a:spcAft>
              <a:buSzPts val="1600"/>
              <a:buFont typeface="Georgia"/>
              <a:buChar char="●"/>
            </a:pPr>
            <a:r>
              <a:rPr lang="en" sz="1600">
                <a:latin typeface="Georgia"/>
                <a:ea typeface="Georgia"/>
                <a:cs typeface="Georgia"/>
                <a:sym typeface="Georgia"/>
              </a:rPr>
              <a:t>Although the achievement of this domain has been effective recently, there is still much room for further development.</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300"/>
              <a:t>Article Link: </a:t>
            </a:r>
            <a:r>
              <a:rPr i="1" lang="en" sz="1600">
                <a:solidFill>
                  <a:srgbClr val="1155CC"/>
                </a:solidFill>
                <a:uFill>
                  <a:noFill/>
                </a:uFill>
                <a:latin typeface="Georgia"/>
                <a:ea typeface="Georgia"/>
                <a:cs typeface="Georgia"/>
                <a:sym typeface="Georgia"/>
                <a:hlinkClick r:id="rId3"/>
              </a:rPr>
              <a:t>https://arxiv.org/pdf/1907.09408.pdf</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en" sz="2300"/>
              <a:t> </a:t>
            </a:r>
            <a:endParaRPr sz="2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300"/>
              <a:t>                                       </a:t>
            </a:r>
            <a:r>
              <a:rPr lang="en" sz="2300"/>
              <a:t>Thank you</a:t>
            </a:r>
            <a:endParaRPr sz="2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96025"/>
            <a:ext cx="8520600" cy="1026900"/>
          </a:xfrm>
          <a:prstGeom prst="rect">
            <a:avLst/>
          </a:prstGeom>
        </p:spPr>
        <p:txBody>
          <a:bodyPr anchorCtr="0" anchor="t" bIns="91425" lIns="91425" spcFirstLastPara="1" rIns="91425" wrap="square" tIns="91425">
            <a:noAutofit/>
          </a:bodyPr>
          <a:lstStyle/>
          <a:p>
            <a:pPr indent="0" lvl="0" marL="0" rtl="0" algn="just">
              <a:lnSpc>
                <a:spcPct val="150000"/>
              </a:lnSpc>
              <a:spcBef>
                <a:spcPts val="3200"/>
              </a:spcBef>
              <a:spcAft>
                <a:spcPts val="0"/>
              </a:spcAft>
              <a:buClr>
                <a:schemeClr val="dk1"/>
              </a:buClr>
              <a:buSzPts val="1100"/>
              <a:buFont typeface="Arial"/>
              <a:buNone/>
            </a:pPr>
            <a:r>
              <a:rPr b="1" lang="en" sz="2400">
                <a:highlight>
                  <a:srgbClr val="FFFFFF"/>
                </a:highlight>
                <a:latin typeface="Georgia"/>
                <a:ea typeface="Georgia"/>
                <a:cs typeface="Georgia"/>
                <a:sym typeface="Georgia"/>
              </a:rPr>
              <a:t>Introduction</a:t>
            </a:r>
            <a:endParaRPr sz="3000"/>
          </a:p>
        </p:txBody>
      </p:sp>
      <p:sp>
        <p:nvSpPr>
          <p:cNvPr id="61" name="Google Shape;61;p14"/>
          <p:cNvSpPr txBox="1"/>
          <p:nvPr>
            <p:ph idx="1" type="body"/>
          </p:nvPr>
        </p:nvSpPr>
        <p:spPr>
          <a:xfrm>
            <a:off x="311700" y="1322925"/>
            <a:ext cx="8520600" cy="3246000"/>
          </a:xfrm>
          <a:prstGeom prst="rect">
            <a:avLst/>
          </a:prstGeom>
        </p:spPr>
        <p:txBody>
          <a:bodyPr anchorCtr="0" anchor="t" bIns="91425" lIns="91425" spcFirstLastPara="1" rIns="91425" wrap="square" tIns="91425">
            <a:noAutofit/>
          </a:bodyPr>
          <a:lstStyle/>
          <a:p>
            <a:pPr indent="-330200" lvl="0" marL="457200" rtl="0" algn="just">
              <a:spcBef>
                <a:spcPts val="320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Object detection has become more popular as it is used in various applications in the real world such as monitoring security, autonomous driving, transportation surveillance, face detection and so on.</a:t>
            </a:r>
            <a:endParaRPr sz="1600">
              <a:solidFill>
                <a:schemeClr val="dk1"/>
              </a:solidFill>
              <a:highlight>
                <a:srgbClr val="FFFFFF"/>
              </a:highlight>
              <a:latin typeface="Georgia"/>
              <a:ea typeface="Georgia"/>
              <a:cs typeface="Georgia"/>
              <a:sym typeface="Georgia"/>
            </a:endParaRPr>
          </a:p>
          <a:p>
            <a:pPr indent="-330200" lvl="0" marL="457200" rtl="0" algn="just">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It is mainly useful to identify the location of the objects in an image or a given video and classify them into different categories.</a:t>
            </a:r>
            <a:endParaRPr sz="1600">
              <a:solidFill>
                <a:schemeClr val="dk1"/>
              </a:solidFill>
              <a:highlight>
                <a:srgbClr val="FFFFFF"/>
              </a:highlight>
              <a:latin typeface="Georgia"/>
              <a:ea typeface="Georgia"/>
              <a:cs typeface="Georgia"/>
              <a:sym typeface="Georgia"/>
            </a:endParaRPr>
          </a:p>
          <a:p>
            <a:pPr indent="-330200" lvl="0" marL="457200" rtl="0" algn="just">
              <a:spcBef>
                <a:spcPts val="0"/>
              </a:spcBef>
              <a:spcAft>
                <a:spcPts val="0"/>
              </a:spcAft>
              <a:buClr>
                <a:schemeClr val="dk1"/>
              </a:buClr>
              <a:buSzPts val="1600"/>
              <a:buFont typeface="Georgia"/>
              <a:buChar char="●"/>
            </a:pPr>
            <a:r>
              <a:rPr lang="en" sz="1600">
                <a:solidFill>
                  <a:schemeClr val="dk1"/>
                </a:solidFill>
                <a:highlight>
                  <a:srgbClr val="FFFFFF"/>
                </a:highlight>
                <a:latin typeface="Georgia"/>
                <a:ea typeface="Georgia"/>
                <a:cs typeface="Georgia"/>
                <a:sym typeface="Georgia"/>
              </a:rPr>
              <a:t>Various applications in the real world  such as  monitoring security, autonomous driving, transportation surveillance, face detection and so on.</a:t>
            </a:r>
            <a:endParaRPr sz="1600">
              <a:solidFill>
                <a:schemeClr val="dk1"/>
              </a:solidFill>
              <a:highlight>
                <a:srgbClr val="FFFFFF"/>
              </a:highlight>
              <a:latin typeface="Georgia"/>
              <a:ea typeface="Georgia"/>
              <a:cs typeface="Georgia"/>
              <a:sym typeface="Georgia"/>
            </a:endParaRPr>
          </a:p>
          <a:p>
            <a:pPr indent="0" lvl="0" marL="457200" rtl="0" algn="just">
              <a:spcBef>
                <a:spcPts val="3200"/>
              </a:spcBef>
              <a:spcAft>
                <a:spcPts val="0"/>
              </a:spcAft>
              <a:buNone/>
            </a:pPr>
            <a:r>
              <a:t/>
            </a:r>
            <a:endParaRPr sz="1350">
              <a:solidFill>
                <a:srgbClr val="444444"/>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86775"/>
            <a:ext cx="8520600" cy="7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Types of Object detectors</a:t>
            </a:r>
            <a:endParaRPr sz="3000"/>
          </a:p>
        </p:txBody>
      </p:sp>
      <p:sp>
        <p:nvSpPr>
          <p:cNvPr id="67" name="Google Shape;67;p15"/>
          <p:cNvSpPr txBox="1"/>
          <p:nvPr>
            <p:ph idx="2" type="body"/>
          </p:nvPr>
        </p:nvSpPr>
        <p:spPr>
          <a:xfrm>
            <a:off x="379275" y="1017725"/>
            <a:ext cx="3580200" cy="355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chemeClr val="dk1"/>
                </a:solidFill>
                <a:latin typeface="Georgia"/>
                <a:ea typeface="Georgia"/>
                <a:cs typeface="Georgia"/>
                <a:sym typeface="Georgia"/>
              </a:rPr>
              <a:t>One Stage Detectors:</a:t>
            </a:r>
            <a:endParaRPr b="1" sz="2000">
              <a:solidFill>
                <a:schemeClr val="dk1"/>
              </a:solidFill>
              <a:latin typeface="Georgia"/>
              <a:ea typeface="Georgia"/>
              <a:cs typeface="Georgia"/>
              <a:sym typeface="Georgia"/>
            </a:endParaRPr>
          </a:p>
          <a:p>
            <a:pPr indent="-342900" lvl="0" marL="457200" rtl="0" algn="l">
              <a:spcBef>
                <a:spcPts val="160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YOLO (You Only Look Once)</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YOLOv2</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YOLOv3</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SSD (Single-shot detector)</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DSSD (Deconvolutional Single Shot Detector)</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RetinaNet</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M2Det</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RefineDet</a:t>
            </a:r>
            <a:endParaRPr sz="1800">
              <a:solidFill>
                <a:schemeClr val="dk1"/>
              </a:solidFill>
              <a:latin typeface="Georgia"/>
              <a:ea typeface="Georgia"/>
              <a:cs typeface="Georgia"/>
              <a:sym typeface="Georgia"/>
            </a:endParaRPr>
          </a:p>
          <a:p>
            <a:pPr indent="0" lvl="0" marL="0" rtl="0" algn="l">
              <a:spcBef>
                <a:spcPts val="1600"/>
              </a:spcBef>
              <a:spcAft>
                <a:spcPts val="1600"/>
              </a:spcAft>
              <a:buNone/>
            </a:pPr>
            <a:r>
              <a:t/>
            </a:r>
            <a:endParaRPr/>
          </a:p>
        </p:txBody>
      </p:sp>
      <p:sp>
        <p:nvSpPr>
          <p:cNvPr id="68" name="Google Shape;68;p15"/>
          <p:cNvSpPr txBox="1"/>
          <p:nvPr>
            <p:ph idx="1" type="body"/>
          </p:nvPr>
        </p:nvSpPr>
        <p:spPr>
          <a:xfrm>
            <a:off x="4088900" y="1017725"/>
            <a:ext cx="5055000" cy="365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00000"/>
                </a:solidFill>
              </a:rPr>
              <a:t>Two Stage Detectors:</a:t>
            </a:r>
            <a:endParaRPr b="1" sz="2000">
              <a:solidFill>
                <a:srgbClr val="000000"/>
              </a:solidFill>
            </a:endParaRPr>
          </a:p>
          <a:p>
            <a:pPr indent="-342900" lvl="0" marL="457200" rtl="0" algn="l">
              <a:spcBef>
                <a:spcPts val="160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R-CNN (</a:t>
            </a:r>
            <a:r>
              <a:rPr lang="en" sz="1800">
                <a:solidFill>
                  <a:schemeClr val="dk1"/>
                </a:solidFill>
                <a:latin typeface="Georgia"/>
                <a:ea typeface="Georgia"/>
                <a:cs typeface="Georgia"/>
                <a:sym typeface="Georgia"/>
              </a:rPr>
              <a:t>Region based CNN detector)</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Fast R-CNN</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Faster R-CNN</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Mask R-CNN</a:t>
            </a:r>
            <a:endParaRPr sz="1800">
              <a:solidFill>
                <a:schemeClr val="dk1"/>
              </a:solidFill>
              <a:latin typeface="Georgia"/>
              <a:ea typeface="Georgia"/>
              <a:cs typeface="Georgia"/>
              <a:sym typeface="Georgia"/>
            </a:endParaRPr>
          </a:p>
          <a:p>
            <a:pPr indent="0" lvl="0" marL="0" rtl="0" algn="l">
              <a:spcBef>
                <a:spcPts val="1600"/>
              </a:spcBef>
              <a:spcAft>
                <a:spcPts val="0"/>
              </a:spcAft>
              <a:buNone/>
            </a:pPr>
            <a:r>
              <a:rPr b="1" lang="en" sz="2000">
                <a:solidFill>
                  <a:schemeClr val="dk1"/>
                </a:solidFill>
                <a:latin typeface="Georgia"/>
                <a:ea typeface="Georgia"/>
                <a:cs typeface="Georgia"/>
                <a:sym typeface="Georgia"/>
              </a:rPr>
              <a:t>Latest Detectors:</a:t>
            </a:r>
            <a:endParaRPr b="1" sz="2000">
              <a:solidFill>
                <a:schemeClr val="dk1"/>
              </a:solidFill>
              <a:latin typeface="Georgia"/>
              <a:ea typeface="Georgia"/>
              <a:cs typeface="Georgia"/>
              <a:sym typeface="Georgia"/>
            </a:endParaRPr>
          </a:p>
          <a:p>
            <a:pPr indent="-342900" lvl="0" marL="457200" rtl="0" algn="l">
              <a:spcBef>
                <a:spcPts val="160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Relation Networks for Object Detection</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DCNv2</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NAS-FPN</a:t>
            </a:r>
            <a:endParaRPr sz="1800">
              <a:solidFill>
                <a:schemeClr val="dk1"/>
              </a:solidFill>
              <a:latin typeface="Georgia"/>
              <a:ea typeface="Georgia"/>
              <a:cs typeface="Georgia"/>
              <a:sym typeface="Georgia"/>
            </a:endParaRPr>
          </a:p>
          <a:p>
            <a:pPr indent="0" lvl="0" marL="457200" rtl="0" algn="l">
              <a:spcBef>
                <a:spcPts val="1600"/>
              </a:spcBef>
              <a:spcAft>
                <a:spcPts val="160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nvSpPr>
        <p:spPr>
          <a:xfrm>
            <a:off x="0" y="0"/>
            <a:ext cx="4662300" cy="5143500"/>
          </a:xfrm>
          <a:prstGeom prst="rect">
            <a:avLst/>
          </a:prstGeom>
          <a:noFill/>
          <a:ln>
            <a:noFill/>
          </a:ln>
        </p:spPr>
        <p:txBody>
          <a:bodyPr anchorCtr="0" anchor="t" bIns="91425" lIns="91425" spcFirstLastPara="1" rIns="91425" wrap="square" tIns="91425">
            <a:noAutofit/>
          </a:bodyPr>
          <a:lstStyle/>
          <a:p>
            <a:pPr indent="0" lvl="0" marL="0" rtl="0" algn="l">
              <a:lnSpc>
                <a:spcPct val="218181"/>
              </a:lnSpc>
              <a:spcBef>
                <a:spcPts val="3200"/>
              </a:spcBef>
              <a:spcAft>
                <a:spcPts val="0"/>
              </a:spcAft>
              <a:buNone/>
            </a:pPr>
            <a:r>
              <a:rPr b="1" lang="en" sz="2500">
                <a:solidFill>
                  <a:schemeClr val="dk1"/>
                </a:solidFill>
              </a:rPr>
              <a:t>Two Stage Detectors</a:t>
            </a:r>
            <a:r>
              <a:rPr b="1" lang="en" sz="2000">
                <a:solidFill>
                  <a:schemeClr val="dk1"/>
                </a:solidFill>
              </a:rPr>
              <a:t>	</a:t>
            </a:r>
            <a:endParaRPr b="1" sz="2000">
              <a:solidFill>
                <a:schemeClr val="dk1"/>
              </a:solidFill>
            </a:endParaRPr>
          </a:p>
          <a:p>
            <a:pPr indent="-342900" lvl="0" marL="457200" rtl="0" algn="l">
              <a:lnSpc>
                <a:spcPct val="115000"/>
              </a:lnSpc>
              <a:spcBef>
                <a:spcPts val="0"/>
              </a:spcBef>
              <a:spcAft>
                <a:spcPts val="0"/>
              </a:spcAft>
              <a:buClr>
                <a:schemeClr val="dk1"/>
              </a:buClr>
              <a:buSzPts val="1800"/>
              <a:buFont typeface="Georgia"/>
              <a:buChar char="●"/>
            </a:pPr>
            <a:r>
              <a:rPr b="1" lang="en" sz="1800">
                <a:solidFill>
                  <a:schemeClr val="dk1"/>
                </a:solidFill>
                <a:latin typeface="Georgia"/>
                <a:ea typeface="Georgia"/>
                <a:cs typeface="Georgia"/>
                <a:sym typeface="Georgia"/>
              </a:rPr>
              <a:t>R-CNN</a:t>
            </a:r>
            <a:r>
              <a:rPr lang="en" sz="1800">
                <a:solidFill>
                  <a:schemeClr val="dk1"/>
                </a:solidFill>
                <a:latin typeface="Georgia"/>
                <a:ea typeface="Georgia"/>
                <a:cs typeface="Georgia"/>
                <a:sym typeface="Georgia"/>
              </a:rPr>
              <a:t>  </a:t>
            </a:r>
            <a:endParaRPr sz="1800">
              <a:solidFill>
                <a:schemeClr val="dk1"/>
              </a:solidFill>
              <a:latin typeface="Georgia"/>
              <a:ea typeface="Georgia"/>
              <a:cs typeface="Georgia"/>
              <a:sym typeface="Georgia"/>
            </a:endParaRPr>
          </a:p>
          <a:p>
            <a:pPr indent="0" lvl="0" marL="457200" rtl="0" algn="just">
              <a:lnSpc>
                <a:spcPct val="115000"/>
              </a:lnSpc>
              <a:spcBef>
                <a:spcPts val="0"/>
              </a:spcBef>
              <a:spcAft>
                <a:spcPts val="0"/>
              </a:spcAft>
              <a:buNone/>
            </a:pPr>
            <a:r>
              <a:rPr lang="en" sz="1600">
                <a:solidFill>
                  <a:schemeClr val="dk1"/>
                </a:solidFill>
                <a:latin typeface="Georgia"/>
                <a:ea typeface="Georgia"/>
                <a:cs typeface="Georgia"/>
                <a:sym typeface="Georgia"/>
              </a:rPr>
              <a:t>It is a region based CNN detector used for object detection. It consists of four different modules. The first module generates</a:t>
            </a:r>
            <a:r>
              <a:rPr lang="en" sz="1800">
                <a:solidFill>
                  <a:schemeClr val="dk1"/>
                </a:solidFill>
                <a:latin typeface="Georgia"/>
                <a:ea typeface="Georgia"/>
                <a:cs typeface="Georgia"/>
                <a:sym typeface="Georgia"/>
              </a:rPr>
              <a:t> c</a:t>
            </a:r>
            <a:r>
              <a:rPr lang="en" sz="1600">
                <a:solidFill>
                  <a:schemeClr val="dk1"/>
                </a:solidFill>
                <a:latin typeface="Georgia"/>
                <a:ea typeface="Georgia"/>
                <a:cs typeface="Georgia"/>
                <a:sym typeface="Georgia"/>
              </a:rPr>
              <a:t>ategory-independent region proposals. The second module extracts a fixed-length feature vector from each region proposal. The third module is a set of class-specific linear SVMs to classify the objects in one image. The last module is a bounding-box regressor for precisely bounding-box prediction.</a:t>
            </a:r>
            <a:endParaRPr/>
          </a:p>
        </p:txBody>
      </p:sp>
      <p:pic>
        <p:nvPicPr>
          <p:cNvPr id="74" name="Google Shape;74;p16"/>
          <p:cNvPicPr preferRelativeResize="0"/>
          <p:nvPr/>
        </p:nvPicPr>
        <p:blipFill>
          <a:blip r:embed="rId3">
            <a:alphaModFix/>
          </a:blip>
          <a:stretch>
            <a:fillRect/>
          </a:stretch>
        </p:blipFill>
        <p:spPr>
          <a:xfrm>
            <a:off x="4786925" y="1184125"/>
            <a:ext cx="4176900" cy="237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Georgia"/>
              <a:buChar char="●"/>
            </a:pPr>
            <a:r>
              <a:rPr b="1" lang="en" sz="1800">
                <a:latin typeface="Georgia"/>
                <a:ea typeface="Georgia"/>
                <a:cs typeface="Georgia"/>
                <a:sym typeface="Georgia"/>
              </a:rPr>
              <a:t>Fast R-CNN</a:t>
            </a:r>
            <a:r>
              <a:rPr lang="en" sz="1800">
                <a:latin typeface="Georgia"/>
                <a:ea typeface="Georgia"/>
                <a:cs typeface="Georgia"/>
                <a:sym typeface="Georgia"/>
              </a:rPr>
              <a:t>  </a:t>
            </a:r>
            <a:endParaRPr sz="1800">
              <a:latin typeface="Georgia"/>
              <a:ea typeface="Georgia"/>
              <a:cs typeface="Georgia"/>
              <a:sym typeface="Georgia"/>
            </a:endParaRPr>
          </a:p>
          <a:p>
            <a:pPr indent="0" lvl="0" marL="457200" rtl="0" algn="l">
              <a:lnSpc>
                <a:spcPct val="115000"/>
              </a:lnSpc>
              <a:spcBef>
                <a:spcPts val="0"/>
              </a:spcBef>
              <a:spcAft>
                <a:spcPts val="0"/>
              </a:spcAft>
              <a:buNone/>
            </a:pPr>
            <a:r>
              <a:t/>
            </a:r>
            <a:endParaRPr sz="1800">
              <a:latin typeface="Georgia"/>
              <a:ea typeface="Georgia"/>
              <a:cs typeface="Georgia"/>
              <a:sym typeface="Georgia"/>
            </a:endParaRPr>
          </a:p>
          <a:p>
            <a:pPr indent="-330200" lvl="0" marL="914400" rtl="0" algn="l">
              <a:lnSpc>
                <a:spcPct val="115000"/>
              </a:lnSpc>
              <a:spcBef>
                <a:spcPts val="0"/>
              </a:spcBef>
              <a:spcAft>
                <a:spcPts val="0"/>
              </a:spcAft>
              <a:buSzPts val="1600"/>
              <a:buFont typeface="Georgia"/>
              <a:buChar char="●"/>
            </a:pPr>
            <a:r>
              <a:rPr lang="en" sz="1600">
                <a:latin typeface="Georgia"/>
                <a:ea typeface="Georgia"/>
                <a:cs typeface="Georgia"/>
                <a:sym typeface="Georgia"/>
              </a:rPr>
              <a:t>Fast R-CNN feeds </a:t>
            </a:r>
            <a:r>
              <a:rPr lang="en" sz="1600">
                <a:highlight>
                  <a:srgbClr val="FFFFFF"/>
                </a:highlight>
                <a:latin typeface="Georgia"/>
                <a:ea typeface="Georgia"/>
                <a:cs typeface="Georgia"/>
                <a:sym typeface="Georgia"/>
              </a:rPr>
              <a:t>the region proposals to the CNN, we feed the input image to the CNN to generate a convolutional feature map. </a:t>
            </a:r>
            <a:r>
              <a:rPr lang="en" sz="1600">
                <a:latin typeface="Georgia"/>
                <a:ea typeface="Georgia"/>
                <a:cs typeface="Georgia"/>
                <a:sym typeface="Georgia"/>
              </a:rPr>
              <a:t>From the convolutional feature map, we extract the features from an entire input image and then by using  region of interest (ROI) pooling layer, we pass them to get the fixed size features as the input of the classification to feed it to the fully connected layer.</a:t>
            </a:r>
            <a:endParaRPr sz="1600">
              <a:latin typeface="Georgia"/>
              <a:ea typeface="Georgia"/>
              <a:cs typeface="Georgia"/>
              <a:sym typeface="Georgia"/>
            </a:endParaRPr>
          </a:p>
          <a:p>
            <a:pPr indent="-330200" lvl="0" marL="914400" rtl="0" algn="l">
              <a:lnSpc>
                <a:spcPct val="115000"/>
              </a:lnSpc>
              <a:spcBef>
                <a:spcPts val="0"/>
              </a:spcBef>
              <a:spcAft>
                <a:spcPts val="0"/>
              </a:spcAft>
              <a:buSzPts val="1600"/>
              <a:buFont typeface="Georgia"/>
              <a:buChar char="●"/>
            </a:pPr>
            <a:r>
              <a:rPr lang="en" sz="1600">
                <a:latin typeface="Georgia"/>
                <a:ea typeface="Georgia"/>
                <a:cs typeface="Georgia"/>
                <a:sym typeface="Georgia"/>
              </a:rPr>
              <a:t>Large amounts of time can be saved for CNN processing and large disk storage can be saved by using Fast R-CNN. It is a one-stage end-to-end training process using a multi-task loss on each labeled RoI to jointly train the network. For fast detection, the author uses truncated SVD, which accelerates the forward pass of computing the fully connected layers.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Comparison of different R-CNN’s:</a:t>
            </a:r>
            <a:endParaRPr b="1"/>
          </a:p>
        </p:txBody>
      </p:sp>
      <p:pic>
        <p:nvPicPr>
          <p:cNvPr id="85" name="Google Shape;85;p18"/>
          <p:cNvPicPr preferRelativeResize="0"/>
          <p:nvPr/>
        </p:nvPicPr>
        <p:blipFill>
          <a:blip r:embed="rId3">
            <a:alphaModFix/>
          </a:blip>
          <a:stretch>
            <a:fillRect/>
          </a:stretch>
        </p:blipFill>
        <p:spPr>
          <a:xfrm>
            <a:off x="971350" y="1170125"/>
            <a:ext cx="7076925" cy="3388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282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One Stage Detectors: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sz="2300">
                <a:latin typeface="Georgia"/>
                <a:ea typeface="Georgia"/>
                <a:cs typeface="Georgia"/>
                <a:sym typeface="Georgia"/>
              </a:rPr>
              <a:t>YOLO</a:t>
            </a:r>
            <a:endParaRPr b="1" sz="2300">
              <a:latin typeface="Georgia"/>
              <a:ea typeface="Georgia"/>
              <a:cs typeface="Georgia"/>
              <a:sym typeface="Georgia"/>
            </a:endParaRPr>
          </a:p>
          <a:p>
            <a:pPr indent="0" lvl="0" marL="457200" rtl="0" algn="l">
              <a:spcBef>
                <a:spcPts val="0"/>
              </a:spcBef>
              <a:spcAft>
                <a:spcPts val="0"/>
              </a:spcAft>
              <a:buNone/>
            </a:pPr>
            <a:r>
              <a:t/>
            </a:r>
            <a:endParaRPr sz="2000"/>
          </a:p>
          <a:p>
            <a:pPr indent="-330200" lvl="0" marL="457200" rtl="0" algn="l">
              <a:lnSpc>
                <a:spcPct val="115000"/>
              </a:lnSpc>
              <a:spcBef>
                <a:spcPts val="0"/>
              </a:spcBef>
              <a:spcAft>
                <a:spcPts val="0"/>
              </a:spcAft>
              <a:buSzPts val="1600"/>
              <a:buFont typeface="Georgia"/>
              <a:buChar char="●"/>
            </a:pPr>
            <a:r>
              <a:t/>
            </a:r>
            <a:endParaRPr sz="2000"/>
          </a:p>
        </p:txBody>
      </p:sp>
      <p:sp>
        <p:nvSpPr>
          <p:cNvPr id="91" name="Google Shape;91;p19"/>
          <p:cNvSpPr txBox="1"/>
          <p:nvPr>
            <p:ph idx="1" type="body"/>
          </p:nvPr>
        </p:nvSpPr>
        <p:spPr>
          <a:xfrm>
            <a:off x="311700" y="855400"/>
            <a:ext cx="3878100" cy="30435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600">
              <a:solidFill>
                <a:schemeClr val="dk1"/>
              </a:solidFill>
              <a:latin typeface="Georgia"/>
              <a:ea typeface="Georgia"/>
              <a:cs typeface="Georgia"/>
              <a:sym typeface="Georgia"/>
            </a:endParaRPr>
          </a:p>
          <a:p>
            <a:pPr indent="0" lvl="0" marL="457200" rtl="0" algn="l">
              <a:spcBef>
                <a:spcPts val="0"/>
              </a:spcBef>
              <a:spcAft>
                <a:spcPts val="0"/>
              </a:spcAft>
              <a:buNone/>
            </a:pPr>
            <a:r>
              <a:t/>
            </a:r>
            <a:endParaRPr sz="1600">
              <a:solidFill>
                <a:schemeClr val="dk1"/>
              </a:solidFill>
              <a:latin typeface="Georgia"/>
              <a:ea typeface="Georgia"/>
              <a:cs typeface="Georgia"/>
              <a:sym typeface="Georgia"/>
            </a:endParaRPr>
          </a:p>
          <a:p>
            <a:pPr indent="0" lvl="0" marL="457200" rtl="0" algn="l">
              <a:spcBef>
                <a:spcPts val="0"/>
              </a:spcBef>
              <a:spcAft>
                <a:spcPts val="0"/>
              </a:spcAft>
              <a:buNone/>
            </a:pPr>
            <a:r>
              <a:t/>
            </a:r>
            <a:endParaRPr sz="1600">
              <a:solidFill>
                <a:schemeClr val="dk1"/>
              </a:solidFill>
              <a:latin typeface="Georgia"/>
              <a:ea typeface="Georgia"/>
              <a:cs typeface="Georgia"/>
              <a:sym typeface="Georgia"/>
            </a:endParaRPr>
          </a:p>
          <a:p>
            <a:pPr indent="0" lvl="0" marL="457200" rtl="0" algn="l">
              <a:spcBef>
                <a:spcPts val="0"/>
              </a:spcBef>
              <a:spcAft>
                <a:spcPts val="0"/>
              </a:spcAft>
              <a:buNone/>
            </a:pPr>
            <a:r>
              <a:rPr lang="en" sz="1600">
                <a:solidFill>
                  <a:schemeClr val="dk1"/>
                </a:solidFill>
                <a:latin typeface="Georgia"/>
                <a:ea typeface="Georgia"/>
                <a:cs typeface="Georgia"/>
                <a:sym typeface="Georgia"/>
              </a:rPr>
              <a:t>You Only Look Once(YOLO) is mainly used in real-time detection of full images and webcam. Primarily, because it predicts less than 100 bounding boxes per image while Fast R-CNN uses selective search which predicts 2000 region proposals per image. </a:t>
            </a:r>
            <a:endParaRPr sz="1600">
              <a:solidFill>
                <a:schemeClr val="dk1"/>
              </a:solidFill>
              <a:latin typeface="Georgia"/>
              <a:ea typeface="Georgia"/>
              <a:cs typeface="Georgia"/>
              <a:sym typeface="Georgia"/>
            </a:endParaRPr>
          </a:p>
          <a:p>
            <a:pPr indent="0" lvl="0" marL="914400" rtl="0" algn="l">
              <a:spcBef>
                <a:spcPts val="0"/>
              </a:spcBef>
              <a:spcAft>
                <a:spcPts val="0"/>
              </a:spcAft>
              <a:buNone/>
            </a:pPr>
            <a:r>
              <a:t/>
            </a:r>
            <a:endParaRPr sz="2000">
              <a:solidFill>
                <a:schemeClr val="dk1"/>
              </a:solidFill>
            </a:endParaRPr>
          </a:p>
          <a:p>
            <a:pPr indent="0" lvl="0" marL="914400" rtl="0" algn="l">
              <a:spcBef>
                <a:spcPts val="0"/>
              </a:spcBef>
              <a:spcAft>
                <a:spcPts val="0"/>
              </a:spcAft>
              <a:buNone/>
            </a:pPr>
            <a:r>
              <a:t/>
            </a:r>
            <a:endParaRPr sz="1600">
              <a:solidFill>
                <a:schemeClr val="dk1"/>
              </a:solidFill>
              <a:latin typeface="Georgia"/>
              <a:ea typeface="Georgia"/>
              <a:cs typeface="Georgia"/>
              <a:sym typeface="Georgia"/>
            </a:endParaRPr>
          </a:p>
          <a:p>
            <a:pPr indent="0" lvl="0" marL="0" rtl="0" algn="l">
              <a:spcBef>
                <a:spcPts val="0"/>
              </a:spcBef>
              <a:spcAft>
                <a:spcPts val="1600"/>
              </a:spcAft>
              <a:buNone/>
            </a:pPr>
            <a:r>
              <a:t/>
            </a:r>
            <a:endParaRPr/>
          </a:p>
        </p:txBody>
      </p:sp>
      <p:sp>
        <p:nvSpPr>
          <p:cNvPr id="92" name="Google Shape;92;p19"/>
          <p:cNvSpPr txBox="1"/>
          <p:nvPr>
            <p:ph idx="2" type="body"/>
          </p:nvPr>
        </p:nvSpPr>
        <p:spPr>
          <a:xfrm>
            <a:off x="578100" y="4007250"/>
            <a:ext cx="8254200" cy="953700"/>
          </a:xfrm>
          <a:prstGeom prst="rect">
            <a:avLst/>
          </a:prstGeom>
        </p:spPr>
        <p:txBody>
          <a:bodyPr anchorCtr="0" anchor="t" bIns="91425" lIns="91425" spcFirstLastPara="1" rIns="91425" wrap="square" tIns="91425">
            <a:noAutofit/>
          </a:bodyPr>
          <a:lstStyle/>
          <a:p>
            <a:pPr indent="-330200" lvl="0" marL="171450" rtl="0" algn="l">
              <a:spcBef>
                <a:spcPts val="0"/>
              </a:spcBef>
              <a:spcAft>
                <a:spcPts val="0"/>
              </a:spcAft>
              <a:buClr>
                <a:schemeClr val="dk1"/>
              </a:buClr>
              <a:buSzPts val="1600"/>
              <a:buFont typeface="Georgia"/>
              <a:buChar char="●"/>
            </a:pPr>
            <a:r>
              <a:rPr lang="en" sz="1600">
                <a:solidFill>
                  <a:schemeClr val="dk1"/>
                </a:solidFill>
                <a:latin typeface="Georgia"/>
                <a:ea typeface="Georgia"/>
                <a:cs typeface="Georgia"/>
                <a:sym typeface="Georgia"/>
              </a:rPr>
              <a:t>Secondly, it can also extract  features from the given images and it will directly predict class probabilities and bounding boxes which is considered as a regression problem. YOLO network runs at 45 frames per second with no batch processing.</a:t>
            </a:r>
            <a:endParaRPr/>
          </a:p>
        </p:txBody>
      </p:sp>
      <p:pic>
        <p:nvPicPr>
          <p:cNvPr id="93" name="Google Shape;93;p19"/>
          <p:cNvPicPr preferRelativeResize="0"/>
          <p:nvPr/>
        </p:nvPicPr>
        <p:blipFill>
          <a:blip r:embed="rId3">
            <a:alphaModFix/>
          </a:blip>
          <a:stretch>
            <a:fillRect/>
          </a:stretch>
        </p:blipFill>
        <p:spPr>
          <a:xfrm>
            <a:off x="4376250" y="0"/>
            <a:ext cx="4767750" cy="3155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b="1" lang="en" sz="2300"/>
              <a:t>YOLOv2</a:t>
            </a:r>
            <a:endParaRPr b="1" sz="2300"/>
          </a:p>
          <a:p>
            <a:pPr indent="0" lvl="0" marL="0" rtl="0" algn="l">
              <a:spcBef>
                <a:spcPts val="0"/>
              </a:spcBef>
              <a:spcAft>
                <a:spcPts val="0"/>
              </a:spcAft>
              <a:buNone/>
            </a:pPr>
            <a:r>
              <a:t/>
            </a:r>
            <a:endParaRPr b="1" sz="2300"/>
          </a:p>
          <a:p>
            <a:pPr indent="0" lvl="0" marL="514350" rtl="0" algn="l">
              <a:lnSpc>
                <a:spcPct val="115000"/>
              </a:lnSpc>
              <a:spcBef>
                <a:spcPts val="0"/>
              </a:spcBef>
              <a:spcAft>
                <a:spcPts val="0"/>
              </a:spcAft>
              <a:buNone/>
            </a:pPr>
            <a:r>
              <a:rPr lang="en" sz="1600">
                <a:latin typeface="Georgia"/>
                <a:ea typeface="Georgia"/>
                <a:cs typeface="Georgia"/>
                <a:sym typeface="Georgia"/>
              </a:rPr>
              <a:t>An improvised version of YOLO is YOLOv2. YOLOv2 adds a </a:t>
            </a:r>
            <a:r>
              <a:rPr b="1" lang="en" sz="1600">
                <a:latin typeface="Georgia"/>
                <a:ea typeface="Georgia"/>
                <a:cs typeface="Georgia"/>
                <a:sym typeface="Georgia"/>
              </a:rPr>
              <a:t>Batch Normalization</a:t>
            </a:r>
            <a:r>
              <a:rPr lang="en" sz="1600">
                <a:latin typeface="Georgia"/>
                <a:ea typeface="Georgia"/>
                <a:cs typeface="Georgia"/>
                <a:sym typeface="Georgia"/>
              </a:rPr>
              <a:t> layer ahead of each convolutional layer which accelerates the network to get convergence and helps regularize the model.</a:t>
            </a:r>
            <a:endParaRPr sz="1600">
              <a:latin typeface="Georgia"/>
              <a:ea typeface="Georgia"/>
              <a:cs typeface="Georgia"/>
              <a:sym typeface="Georgia"/>
            </a:endParaRPr>
          </a:p>
          <a:p>
            <a:pPr indent="-330200" lvl="0" marL="914400" rtl="0" algn="l">
              <a:lnSpc>
                <a:spcPct val="115000"/>
              </a:lnSpc>
              <a:spcBef>
                <a:spcPts val="0"/>
              </a:spcBef>
              <a:spcAft>
                <a:spcPts val="0"/>
              </a:spcAft>
              <a:buSzPts val="1600"/>
              <a:buFont typeface="Georgia"/>
              <a:buChar char="●"/>
            </a:pPr>
            <a:r>
              <a:rPr lang="en" sz="1600">
                <a:latin typeface="Georgia"/>
                <a:ea typeface="Georgia"/>
                <a:cs typeface="Georgia"/>
                <a:sym typeface="Georgia"/>
              </a:rPr>
              <a:t>High Resolution Classifier</a:t>
            </a:r>
            <a:endParaRPr sz="1600">
              <a:latin typeface="Georgia"/>
              <a:ea typeface="Georgia"/>
              <a:cs typeface="Georgia"/>
              <a:sym typeface="Georgia"/>
            </a:endParaRPr>
          </a:p>
          <a:p>
            <a:pPr indent="-330200" lvl="0" marL="914400" rtl="0" algn="l">
              <a:lnSpc>
                <a:spcPct val="115000"/>
              </a:lnSpc>
              <a:spcBef>
                <a:spcPts val="0"/>
              </a:spcBef>
              <a:spcAft>
                <a:spcPts val="0"/>
              </a:spcAft>
              <a:buSzPts val="1600"/>
              <a:buFont typeface="Georgia"/>
              <a:buChar char="●"/>
            </a:pPr>
            <a:r>
              <a:rPr lang="en" sz="1600">
                <a:latin typeface="Georgia"/>
                <a:ea typeface="Georgia"/>
                <a:cs typeface="Georgia"/>
                <a:sym typeface="Georgia"/>
              </a:rPr>
              <a:t>Uses Convolutional with anchor boxes</a:t>
            </a:r>
            <a:endParaRPr sz="1600">
              <a:latin typeface="Georgia"/>
              <a:ea typeface="Georgia"/>
              <a:cs typeface="Georgia"/>
              <a:sym typeface="Georgia"/>
            </a:endParaRPr>
          </a:p>
          <a:p>
            <a:pPr indent="-330200" lvl="0" marL="914400" rtl="0" algn="l">
              <a:lnSpc>
                <a:spcPct val="115000"/>
              </a:lnSpc>
              <a:spcBef>
                <a:spcPts val="0"/>
              </a:spcBef>
              <a:spcAft>
                <a:spcPts val="0"/>
              </a:spcAft>
              <a:buSzPts val="1600"/>
              <a:buFont typeface="Georgia"/>
              <a:buChar char="●"/>
            </a:pPr>
            <a:r>
              <a:rPr lang="en" sz="1600">
                <a:latin typeface="Georgia"/>
                <a:ea typeface="Georgia"/>
                <a:cs typeface="Georgia"/>
                <a:sym typeface="Georgia"/>
              </a:rPr>
              <a:t>It predicts the size and aspect ratio of anchor boxes using dimension clusters.</a:t>
            </a:r>
            <a:endParaRPr sz="1600">
              <a:latin typeface="Georgia"/>
              <a:ea typeface="Georgia"/>
              <a:cs typeface="Georgia"/>
              <a:sym typeface="Georgia"/>
            </a:endParaRPr>
          </a:p>
          <a:p>
            <a:pPr indent="-330200" lvl="0" marL="914400" rtl="0" algn="l">
              <a:lnSpc>
                <a:spcPct val="115000"/>
              </a:lnSpc>
              <a:spcBef>
                <a:spcPts val="0"/>
              </a:spcBef>
              <a:spcAft>
                <a:spcPts val="0"/>
              </a:spcAft>
              <a:buSzPts val="1600"/>
              <a:buFont typeface="Georgia"/>
              <a:buChar char="●"/>
            </a:pPr>
            <a:r>
              <a:rPr lang="en" sz="1600">
                <a:latin typeface="Georgia"/>
                <a:ea typeface="Georgia"/>
                <a:cs typeface="Georgia"/>
                <a:sym typeface="Georgia"/>
              </a:rPr>
              <a:t>Fine-Grained Features</a:t>
            </a:r>
            <a:endParaRPr sz="1600">
              <a:latin typeface="Georgia"/>
              <a:ea typeface="Georgia"/>
              <a:cs typeface="Georgia"/>
              <a:sym typeface="Georgia"/>
            </a:endParaRPr>
          </a:p>
          <a:p>
            <a:pPr indent="-330200" lvl="0" marL="914400" rtl="0" algn="l">
              <a:lnSpc>
                <a:spcPct val="115000"/>
              </a:lnSpc>
              <a:spcBef>
                <a:spcPts val="0"/>
              </a:spcBef>
              <a:spcAft>
                <a:spcPts val="0"/>
              </a:spcAft>
              <a:buSzPts val="1600"/>
              <a:buFont typeface="Georgia"/>
              <a:buChar char="●"/>
            </a:pPr>
            <a:r>
              <a:rPr lang="en" sz="1600">
                <a:latin typeface="Georgia"/>
                <a:ea typeface="Georgia"/>
                <a:cs typeface="Georgia"/>
                <a:sym typeface="Georgia"/>
              </a:rPr>
              <a:t>Multi-Scale Training</a:t>
            </a:r>
            <a:endParaRPr sz="1600">
              <a:latin typeface="Georgia"/>
              <a:ea typeface="Georgia"/>
              <a:cs typeface="Georgia"/>
              <a:sym typeface="Georgia"/>
            </a:endParaRPr>
          </a:p>
          <a:p>
            <a:pPr indent="0" lvl="0" marL="457200" rtl="0" algn="l">
              <a:spcBef>
                <a:spcPts val="0"/>
              </a:spcBef>
              <a:spcAft>
                <a:spcPts val="0"/>
              </a:spcAft>
              <a:buNone/>
            </a:pPr>
            <a:r>
              <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374650" lvl="0" marL="457200" rtl="0" algn="l">
              <a:lnSpc>
                <a:spcPct val="115000"/>
              </a:lnSpc>
              <a:spcBef>
                <a:spcPts val="0"/>
              </a:spcBef>
              <a:spcAft>
                <a:spcPts val="0"/>
              </a:spcAft>
              <a:buSzPts val="2300"/>
              <a:buFont typeface="Georgia"/>
              <a:buChar char="●"/>
            </a:pPr>
            <a:r>
              <a:rPr b="1" lang="en" sz="2300">
                <a:latin typeface="Georgia"/>
                <a:ea typeface="Georgia"/>
                <a:cs typeface="Georgia"/>
                <a:sym typeface="Georgia"/>
              </a:rPr>
              <a:t>YOLOv3</a:t>
            </a:r>
            <a:endParaRPr b="1" sz="2300">
              <a:latin typeface="Georgia"/>
              <a:ea typeface="Georgia"/>
              <a:cs typeface="Georgia"/>
              <a:sym typeface="Georgia"/>
            </a:endParaRPr>
          </a:p>
          <a:p>
            <a:pPr indent="0" lvl="0" marL="1371600" rtl="0" algn="l">
              <a:lnSpc>
                <a:spcPct val="115000"/>
              </a:lnSpc>
              <a:spcBef>
                <a:spcPts val="0"/>
              </a:spcBef>
              <a:spcAft>
                <a:spcPts val="0"/>
              </a:spcAft>
              <a:buNone/>
            </a:pPr>
            <a:r>
              <a:t/>
            </a:r>
            <a:endParaRPr b="1" sz="1800">
              <a:latin typeface="Georgia"/>
              <a:ea typeface="Georgia"/>
              <a:cs typeface="Georgia"/>
              <a:sym typeface="Georgia"/>
            </a:endParaRPr>
          </a:p>
          <a:p>
            <a:pPr indent="0" lvl="0" marL="457200" rtl="0" algn="l">
              <a:lnSpc>
                <a:spcPct val="115000"/>
              </a:lnSpc>
              <a:spcBef>
                <a:spcPts val="0"/>
              </a:spcBef>
              <a:spcAft>
                <a:spcPts val="0"/>
              </a:spcAft>
              <a:buClr>
                <a:schemeClr val="dk1"/>
              </a:buClr>
              <a:buSzPts val="1100"/>
              <a:buFont typeface="Arial"/>
              <a:buNone/>
            </a:pPr>
            <a:r>
              <a:rPr lang="en" sz="1600">
                <a:latin typeface="Georgia"/>
                <a:ea typeface="Georgia"/>
                <a:cs typeface="Georgia"/>
                <a:sym typeface="Georgia"/>
              </a:rPr>
              <a:t>It is an improvised version of YOLOv2.</a:t>
            </a:r>
            <a:endParaRPr sz="1600">
              <a:latin typeface="Georgia"/>
              <a:ea typeface="Georgia"/>
              <a:cs typeface="Georgia"/>
              <a:sym typeface="Georgia"/>
            </a:endParaRPr>
          </a:p>
          <a:p>
            <a:pPr indent="-330200" lvl="0" marL="914400" rtl="0" algn="l">
              <a:lnSpc>
                <a:spcPct val="115000"/>
              </a:lnSpc>
              <a:spcBef>
                <a:spcPts val="0"/>
              </a:spcBef>
              <a:spcAft>
                <a:spcPts val="0"/>
              </a:spcAft>
              <a:buSzPts val="1600"/>
              <a:buFont typeface="Georgia"/>
              <a:buChar char="●"/>
            </a:pPr>
            <a:r>
              <a:rPr lang="en" sz="1600">
                <a:latin typeface="Georgia"/>
                <a:ea typeface="Georgia"/>
                <a:cs typeface="Georgia"/>
                <a:sym typeface="Georgia"/>
              </a:rPr>
              <a:t>Firstly, it uses multi-label classification to adapt to more complex datasets, which contain many overlapping labels.</a:t>
            </a:r>
            <a:endParaRPr sz="1600">
              <a:latin typeface="Georgia"/>
              <a:ea typeface="Georgia"/>
              <a:cs typeface="Georgia"/>
              <a:sym typeface="Georgia"/>
            </a:endParaRPr>
          </a:p>
          <a:p>
            <a:pPr indent="-330200" lvl="0" marL="914400" rtl="0" algn="l">
              <a:lnSpc>
                <a:spcPct val="115000"/>
              </a:lnSpc>
              <a:spcBef>
                <a:spcPts val="0"/>
              </a:spcBef>
              <a:spcAft>
                <a:spcPts val="0"/>
              </a:spcAft>
              <a:buSzPts val="1600"/>
              <a:buFont typeface="Georgia"/>
              <a:buChar char="●"/>
            </a:pPr>
            <a:r>
              <a:rPr lang="en" sz="1600">
                <a:latin typeface="Georgia"/>
                <a:ea typeface="Georgia"/>
                <a:cs typeface="Georgia"/>
                <a:sym typeface="Georgia"/>
              </a:rPr>
              <a:t>Uses three different scale feature maps to predict the bounding box. The last convolutional layer predicts a 3-d tensor encoding class predictions, objectness and bounding box.</a:t>
            </a:r>
            <a:endParaRPr sz="1600">
              <a:latin typeface="Georgia"/>
              <a:ea typeface="Georgia"/>
              <a:cs typeface="Georgia"/>
              <a:sym typeface="Georgia"/>
            </a:endParaRPr>
          </a:p>
          <a:p>
            <a:pPr indent="-330200" lvl="0" marL="914400" rtl="0" algn="l">
              <a:lnSpc>
                <a:spcPct val="115000"/>
              </a:lnSpc>
              <a:spcBef>
                <a:spcPts val="0"/>
              </a:spcBef>
              <a:spcAft>
                <a:spcPts val="0"/>
              </a:spcAft>
              <a:buSzPts val="1600"/>
              <a:buFont typeface="Georgia"/>
              <a:buChar char="●"/>
            </a:pPr>
            <a:r>
              <a:rPr lang="en" sz="1600">
                <a:latin typeface="Georgia"/>
                <a:ea typeface="Georgia"/>
                <a:cs typeface="Georgia"/>
                <a:sym typeface="Georgia"/>
              </a:rPr>
              <a:t>Third, YOLOv3 proposes a deeper and robust feature extractor, called Darknet-53, inspired by ResNet.</a:t>
            </a:r>
            <a:endParaRPr sz="1600">
              <a:latin typeface="Georgia"/>
              <a:ea typeface="Georgia"/>
              <a:cs typeface="Georgia"/>
              <a:sym typeface="Georgia"/>
            </a:endParaRPr>
          </a:p>
          <a:p>
            <a:pPr indent="0" lvl="0" marL="457200" rtl="0" algn="l">
              <a:lnSpc>
                <a:spcPct val="115000"/>
              </a:lnSpc>
              <a:spcBef>
                <a:spcPts val="0"/>
              </a:spcBef>
              <a:spcAft>
                <a:spcPts val="0"/>
              </a:spcAft>
              <a:buClr>
                <a:schemeClr val="dk1"/>
              </a:buClr>
              <a:buSzPts val="1100"/>
              <a:buFont typeface="Arial"/>
              <a:buNone/>
            </a:pPr>
            <a:r>
              <a:rPr lang="en" sz="1600">
                <a:latin typeface="Georgia"/>
                <a:ea typeface="Georgia"/>
                <a:cs typeface="Georgia"/>
                <a:sym typeface="Georgia"/>
              </a:rPr>
              <a:t>Due to the advantages of multi-scale predictions, YOLOv3 can detect small objects even more but has comparatively worse performance on medium and larger sized objects.</a:t>
            </a:r>
            <a:endParaRPr sz="1600">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